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2"/>
  </p:notesMasterIdLst>
  <p:sldIdLst>
    <p:sldId id="258" r:id="rId2"/>
    <p:sldId id="278" r:id="rId3"/>
    <p:sldId id="279" r:id="rId4"/>
    <p:sldId id="280" r:id="rId5"/>
    <p:sldId id="286" r:id="rId6"/>
    <p:sldId id="281" r:id="rId7"/>
    <p:sldId id="283" r:id="rId8"/>
    <p:sldId id="285" r:id="rId9"/>
    <p:sldId id="288" r:id="rId10"/>
    <p:sldId id="287" r:id="rId11"/>
  </p:sldIdLst>
  <p:sldSz cx="9144000" cy="6858000" type="screen4x3"/>
  <p:notesSz cx="7000875" cy="92297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e Horne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CC9900"/>
    <a:srgbClr val="3399FF"/>
    <a:srgbClr val="003296"/>
    <a:srgbClr val="0066CC"/>
    <a:srgbClr val="004487"/>
    <a:srgbClr val="005092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740" y="-378"/>
      </p:cViewPr>
      <p:guideLst>
        <p:guide orient="horz" pos="4224"/>
        <p:guide pos="2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053" cy="46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0" tIns="46366" rIns="92730" bIns="46366" numCol="1" anchor="t" anchorCtr="0" compatLnSpc="1">
            <a:prstTxWarp prst="textNoShape">
              <a:avLst/>
            </a:prstTxWarp>
          </a:bodyPr>
          <a:lstStyle>
            <a:lvl1pPr defTabSz="927616"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4277" y="0"/>
            <a:ext cx="3035053" cy="46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0" tIns="46366" rIns="92730" bIns="46366" numCol="1" anchor="t" anchorCtr="0" compatLnSpc="1">
            <a:prstTxWarp prst="textNoShape">
              <a:avLst/>
            </a:prstTxWarp>
          </a:bodyPr>
          <a:lstStyle>
            <a:lvl1pPr algn="r" defTabSz="927616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3800" y="692150"/>
            <a:ext cx="4613275" cy="3460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397" y="4385360"/>
            <a:ext cx="5600082" cy="415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0" tIns="46366" rIns="92730" bIns="463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6069"/>
            <a:ext cx="3035053" cy="46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0" tIns="46366" rIns="92730" bIns="46366" numCol="1" anchor="b" anchorCtr="0" compatLnSpc="1">
            <a:prstTxWarp prst="textNoShape">
              <a:avLst/>
            </a:prstTxWarp>
          </a:bodyPr>
          <a:lstStyle>
            <a:lvl1pPr defTabSz="927616"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4277" y="8766069"/>
            <a:ext cx="3035053" cy="46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0" tIns="46366" rIns="92730" bIns="46366" numCol="1" anchor="b" anchorCtr="0" compatLnSpc="1">
            <a:prstTxWarp prst="textNoShape">
              <a:avLst/>
            </a:prstTxWarp>
          </a:bodyPr>
          <a:lstStyle>
            <a:lvl1pPr algn="r" defTabSz="927616">
              <a:defRPr sz="1200"/>
            </a:lvl1pPr>
          </a:lstStyle>
          <a:p>
            <a:fld id="{01901333-A814-499C-B9BB-BC5F5396DA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675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rgbClr val="002E59"/>
                </a:solidFill>
                <a:latin typeface="HandelSansCE" pitchFamily="2" charset="0"/>
              </a:defRPr>
            </a:lvl1pPr>
            <a:lvl2pPr marL="756546" indent="-290979" eaLnBrk="0" hangingPunct="0">
              <a:defRPr sz="2000" b="1">
                <a:solidFill>
                  <a:srgbClr val="002E59"/>
                </a:solidFill>
                <a:latin typeface="HandelSansCE" pitchFamily="2" charset="0"/>
              </a:defRPr>
            </a:lvl2pPr>
            <a:lvl3pPr marL="1163917" indent="-232783" eaLnBrk="0" hangingPunct="0">
              <a:defRPr sz="2000" b="1">
                <a:solidFill>
                  <a:srgbClr val="002E59"/>
                </a:solidFill>
                <a:latin typeface="HandelSansCE" pitchFamily="2" charset="0"/>
              </a:defRPr>
            </a:lvl3pPr>
            <a:lvl4pPr marL="1629484" indent="-232783" eaLnBrk="0" hangingPunct="0">
              <a:defRPr sz="2000" b="1">
                <a:solidFill>
                  <a:srgbClr val="002E59"/>
                </a:solidFill>
                <a:latin typeface="HandelSansCE" pitchFamily="2" charset="0"/>
              </a:defRPr>
            </a:lvl4pPr>
            <a:lvl5pPr marL="2095050" indent="-232783" eaLnBrk="0" hangingPunct="0">
              <a:defRPr sz="2000" b="1">
                <a:solidFill>
                  <a:srgbClr val="002E59"/>
                </a:solidFill>
                <a:latin typeface="HandelSansCE" pitchFamily="2" charset="0"/>
              </a:defRPr>
            </a:lvl5pPr>
            <a:lvl6pPr marL="2560617" indent="-232783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rgbClr val="002E59"/>
                </a:solidFill>
                <a:latin typeface="HandelSansCE" pitchFamily="2" charset="0"/>
              </a:defRPr>
            </a:lvl6pPr>
            <a:lvl7pPr marL="3026184" indent="-232783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rgbClr val="002E59"/>
                </a:solidFill>
                <a:latin typeface="HandelSansCE" pitchFamily="2" charset="0"/>
              </a:defRPr>
            </a:lvl7pPr>
            <a:lvl8pPr marL="3491751" indent="-232783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rgbClr val="002E59"/>
                </a:solidFill>
                <a:latin typeface="HandelSansCE" pitchFamily="2" charset="0"/>
              </a:defRPr>
            </a:lvl8pPr>
            <a:lvl9pPr marL="3957317" indent="-232783" algn="ctr" eaLnBrk="0" fontAlgn="base" hangingPunct="0">
              <a:spcBef>
                <a:spcPct val="50000"/>
              </a:spcBef>
              <a:spcAft>
                <a:spcPct val="0"/>
              </a:spcAft>
              <a:defRPr sz="2000" b="1">
                <a:solidFill>
                  <a:srgbClr val="002E59"/>
                </a:solidFill>
                <a:latin typeface="HandelSansCE" pitchFamily="2" charset="0"/>
              </a:defRPr>
            </a:lvl9pPr>
          </a:lstStyle>
          <a:p>
            <a:pPr eaLnBrk="1" hangingPunct="1"/>
            <a:fld id="{4A52FA39-73E3-4571-90EF-EEA02ABB92CB}" type="slidenum">
              <a:rPr lang="en-US" sz="1200" b="0">
                <a:solidFill>
                  <a:schemeClr val="tx1"/>
                </a:solidFill>
                <a:latin typeface="Arial" charset="0"/>
              </a:rPr>
              <a:pPr eaLnBrk="1" hangingPunct="1"/>
              <a:t>8</a:t>
            </a:fld>
            <a:endParaRPr lang="en-US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3800" y="692150"/>
            <a:ext cx="4614863" cy="346075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1" name="Rectangle 13"/>
          <p:cNvSpPr>
            <a:spLocks noChangeArrowheads="1"/>
          </p:cNvSpPr>
          <p:nvPr userDrawn="1"/>
        </p:nvSpPr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7315200" cy="1143000"/>
          </a:xfrm>
        </p:spPr>
        <p:txBody>
          <a:bodyPr/>
          <a:lstStyle>
            <a:lvl1pPr marL="0" indent="0" algn="ctr">
              <a:buFont typeface="Arial" charset="0"/>
              <a:buNone/>
              <a:defRPr b="0">
                <a:solidFill>
                  <a:srgbClr val="003296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1905000"/>
            <a:ext cx="7315200" cy="1241425"/>
          </a:xfrm>
        </p:spPr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438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6400800" y="6286500"/>
            <a:ext cx="2286000" cy="419100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  <p:sp>
        <p:nvSpPr>
          <p:cNvPr id="43028" name="Text Box 20"/>
          <p:cNvSpPr txBox="1">
            <a:spLocks noChangeArrowheads="1"/>
          </p:cNvSpPr>
          <p:nvPr userDrawn="1"/>
        </p:nvSpPr>
        <p:spPr bwMode="auto">
          <a:xfrm>
            <a:off x="0" y="6019800"/>
            <a:ext cx="9144000" cy="46038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3032" name="Text Box 24"/>
          <p:cNvSpPr txBox="1">
            <a:spLocks noChangeArrowheads="1"/>
          </p:cNvSpPr>
          <p:nvPr userDrawn="1"/>
        </p:nvSpPr>
        <p:spPr bwMode="auto">
          <a:xfrm>
            <a:off x="0" y="1600200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" name="Picture 9" descr="TRE Logo_2010_HiRes_Transp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3505200" cy="1328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"/>
            <a:ext cx="20955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134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581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066800"/>
            <a:ext cx="7315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6235700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172200"/>
            <a:ext cx="251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smtClean="0"/>
              <a:t>ERCOT ROS November 11, 2010</a:t>
            </a:r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3429000" y="6477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fld id="{E1E89C7D-3CEB-4C13-B10E-D09FC3E097A4}" type="slidenum">
              <a:rPr lang="en-US" sz="1200"/>
              <a:pPr algn="ctr"/>
              <a:t>‹#›</a:t>
            </a:fld>
            <a:endParaRPr lang="en-US" sz="1200"/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0" y="822325"/>
            <a:ext cx="9144000" cy="92075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0" y="6049963"/>
            <a:ext cx="9144000" cy="46037"/>
          </a:xfrm>
          <a:prstGeom prst="rect">
            <a:avLst/>
          </a:prstGeom>
          <a:gradFill rotWithShape="1">
            <a:gsLst>
              <a:gs pos="0">
                <a:srgbClr val="003296"/>
              </a:gs>
              <a:gs pos="100000">
                <a:srgbClr val="ADADA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TRE Logo_2010_HiRes_Transp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04800" y="6124886"/>
            <a:ext cx="1752600" cy="66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3296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●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9900"/>
        </a:buClr>
        <a:buFont typeface="Arial" charset="0"/>
        <a:buChar char="♦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699FF"/>
        </a:buClr>
        <a:buFont typeface="Arial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information@texasre.org" TargetMode="External"/><Relationship Id="rId2" Type="http://schemas.openxmlformats.org/officeDocument/2006/relationships/hyperlink" Target="mailto:systemevents@texasre.or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rc.com/filez/eawg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8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1219200" y="2438400"/>
            <a:ext cx="6391275" cy="1238250"/>
          </a:xfrm>
        </p:spPr>
        <p:txBody>
          <a:bodyPr/>
          <a:lstStyle/>
          <a:p>
            <a:r>
              <a:rPr lang="en-US" sz="4000" dirty="0"/>
              <a:t>NERC </a:t>
            </a:r>
            <a:r>
              <a:rPr lang="en-US" sz="4000" dirty="0" smtClean="0"/>
              <a:t>Events </a:t>
            </a:r>
            <a:r>
              <a:rPr lang="en-US" sz="4000" dirty="0"/>
              <a:t>Analysis Process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07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733800"/>
            <a:ext cx="65024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dirty="0" smtClean="0">
                <a:solidFill>
                  <a:srgbClr val="004487"/>
                </a:solidFill>
              </a:rPr>
              <a:t>Field Test and Background</a:t>
            </a:r>
          </a:p>
          <a:p>
            <a:pPr>
              <a:lnSpc>
                <a:spcPct val="90000"/>
              </a:lnSpc>
            </a:pPr>
            <a:r>
              <a:rPr lang="en-US" sz="3200" dirty="0" smtClean="0">
                <a:solidFill>
                  <a:srgbClr val="004487"/>
                </a:solidFill>
              </a:rPr>
              <a:t>November 2010</a:t>
            </a:r>
          </a:p>
          <a:p>
            <a:pPr>
              <a:lnSpc>
                <a:spcPct val="90000"/>
              </a:lnSpc>
            </a:pPr>
            <a:endParaRPr lang="en-US" sz="3200" dirty="0" smtClean="0">
              <a:solidFill>
                <a:srgbClr val="00448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ERCOT ROS November 11, 2010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1000" y="228600"/>
            <a:ext cx="8458200" cy="5334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3296"/>
                </a:solidFill>
                <a:latin typeface="Arial Black" pitchFamily="34" charset="0"/>
              </a:defRPr>
            </a:lvl9pPr>
          </a:lstStyle>
          <a:p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5950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Events Analysis Process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315200" cy="4724400"/>
          </a:xfrm>
        </p:spPr>
        <p:txBody>
          <a:bodyPr/>
          <a:lstStyle/>
          <a:p>
            <a:r>
              <a:rPr lang="en-US" dirty="0" smtClean="0"/>
              <a:t>Promoting Reliability</a:t>
            </a:r>
          </a:p>
          <a:p>
            <a:r>
              <a:rPr lang="en-US" dirty="0" smtClean="0"/>
              <a:t>Developing a Culture of Reliability Excellence</a:t>
            </a:r>
          </a:p>
          <a:p>
            <a:pPr lvl="1"/>
            <a:r>
              <a:rPr lang="en-US" dirty="0" smtClean="0"/>
              <a:t>Bottom-up approach</a:t>
            </a:r>
          </a:p>
          <a:p>
            <a:pPr lvl="1"/>
            <a:r>
              <a:rPr lang="en-US" dirty="0" smtClean="0"/>
              <a:t>Ongoing </a:t>
            </a:r>
            <a:r>
              <a:rPr lang="en-US" b="1" u="sng" dirty="0" smtClean="0"/>
              <a:t>self-critical</a:t>
            </a:r>
            <a:r>
              <a:rPr lang="en-US" dirty="0" smtClean="0"/>
              <a:t> review and analysis</a:t>
            </a:r>
          </a:p>
          <a:p>
            <a:r>
              <a:rPr lang="en-US" dirty="0" smtClean="0"/>
              <a:t>Collaboration – working together</a:t>
            </a:r>
          </a:p>
          <a:p>
            <a:r>
              <a:rPr lang="en-US" dirty="0" smtClean="0"/>
              <a:t>Being a Learning Organization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dirty="0" smtClean="0"/>
              <a:t>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783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 to Events Analysis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315200" cy="4724400"/>
          </a:xfrm>
        </p:spPr>
        <p:txBody>
          <a:bodyPr/>
          <a:lstStyle/>
          <a:p>
            <a:r>
              <a:rPr lang="en-US" dirty="0" smtClean="0"/>
              <a:t>Identify what happened – sequence of events</a:t>
            </a:r>
          </a:p>
          <a:p>
            <a:r>
              <a:rPr lang="en-US" dirty="0" smtClean="0"/>
              <a:t>Understand the root causes of events</a:t>
            </a:r>
          </a:p>
          <a:p>
            <a:r>
              <a:rPr lang="en-US" dirty="0" smtClean="0"/>
              <a:t>Identify and ensure timely implementation of corrective actions</a:t>
            </a:r>
          </a:p>
          <a:p>
            <a:r>
              <a:rPr lang="en-US" dirty="0" smtClean="0"/>
              <a:t>Develop and share recommendations and valuable lessons learned to the industry</a:t>
            </a:r>
          </a:p>
          <a:p>
            <a:r>
              <a:rPr lang="en-US" dirty="0" smtClean="0"/>
              <a:t>Enhance operational performance and avoid repeat events</a:t>
            </a:r>
          </a:p>
          <a:p>
            <a:r>
              <a:rPr lang="en-US" dirty="0" smtClean="0"/>
              <a:t>Provide opportunity for registered entities to self-assess any compliance issues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dirty="0" smtClean="0"/>
              <a:t>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02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Test for Events Analysis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7848600" cy="4724400"/>
          </a:xfrm>
        </p:spPr>
        <p:txBody>
          <a:bodyPr/>
          <a:lstStyle/>
          <a:p>
            <a:r>
              <a:rPr lang="en-US" dirty="0" smtClean="0"/>
              <a:t>Field test began October 25, 2010; ends </a:t>
            </a:r>
            <a:r>
              <a:rPr lang="en-US" dirty="0"/>
              <a:t>early 2011</a:t>
            </a:r>
          </a:p>
          <a:p>
            <a:r>
              <a:rPr lang="en-US" dirty="0" smtClean="0"/>
              <a:t>Events occurring during this time should be analyzed using the new process.  </a:t>
            </a:r>
            <a:endParaRPr lang="en-US" dirty="0" smtClean="0"/>
          </a:p>
          <a:p>
            <a:pPr lvl="1"/>
            <a:r>
              <a:rPr lang="en-US" dirty="0" smtClean="0"/>
              <a:t>Send </a:t>
            </a:r>
            <a:r>
              <a:rPr lang="en-US" dirty="0" smtClean="0"/>
              <a:t>reports and other documents to: </a:t>
            </a:r>
            <a:r>
              <a:rPr lang="en-US" dirty="0" smtClean="0">
                <a:hlinkClick r:id="rId2"/>
              </a:rPr>
              <a:t>systemevents@texasre.org</a:t>
            </a:r>
            <a:endParaRPr lang="en-US" dirty="0" smtClean="0"/>
          </a:p>
          <a:p>
            <a:r>
              <a:rPr lang="en-US" dirty="0" smtClean="0"/>
              <a:t>Register your comments and concerns during this period via an email to: </a:t>
            </a:r>
            <a:r>
              <a:rPr lang="en-US" dirty="0" smtClean="0">
                <a:hlinkClick r:id="rId3"/>
              </a:rPr>
              <a:t>information@texasre.org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NOTE:  </a:t>
            </a:r>
            <a:r>
              <a:rPr lang="en-US" b="0" dirty="0" smtClean="0"/>
              <a:t>Reports required under EOP-004 and other NERC Standards still continue separately.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dirty="0" smtClean="0"/>
              <a:t>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949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Components of Events Analysis Process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14400" y="1143000"/>
            <a:ext cx="7315200" cy="4648200"/>
          </a:xfrm>
        </p:spPr>
        <p:txBody>
          <a:bodyPr/>
          <a:lstStyle/>
          <a:p>
            <a:r>
              <a:rPr lang="en-US" dirty="0" smtClean="0"/>
              <a:t>Event </a:t>
            </a:r>
            <a:r>
              <a:rPr lang="en-US" dirty="0" smtClean="0"/>
              <a:t>Categories </a:t>
            </a:r>
            <a:r>
              <a:rPr lang="en-US" dirty="0" smtClean="0"/>
              <a:t>1-5</a:t>
            </a:r>
          </a:p>
          <a:p>
            <a:r>
              <a:rPr lang="en-US" dirty="0" smtClean="0"/>
              <a:t>Initial </a:t>
            </a:r>
            <a:r>
              <a:rPr lang="en-US" dirty="0"/>
              <a:t>E</a:t>
            </a:r>
            <a:r>
              <a:rPr lang="en-US" dirty="0" smtClean="0"/>
              <a:t>vent Report</a:t>
            </a:r>
            <a:endParaRPr lang="en-US" dirty="0" smtClean="0"/>
          </a:p>
          <a:p>
            <a:r>
              <a:rPr lang="en-US" dirty="0" smtClean="0"/>
              <a:t>Lessons </a:t>
            </a:r>
            <a:r>
              <a:rPr lang="en-US" dirty="0" smtClean="0"/>
              <a:t>Learned</a:t>
            </a:r>
            <a:endParaRPr lang="en-US" dirty="0" smtClean="0"/>
          </a:p>
          <a:p>
            <a:r>
              <a:rPr lang="en-US" dirty="0" smtClean="0"/>
              <a:t>Event </a:t>
            </a:r>
            <a:r>
              <a:rPr lang="en-US" dirty="0" smtClean="0"/>
              <a:t>Analysis </a:t>
            </a:r>
            <a:r>
              <a:rPr lang="en-US" dirty="0"/>
              <a:t>R</a:t>
            </a:r>
            <a:r>
              <a:rPr lang="en-US" dirty="0" smtClean="0"/>
              <a:t>eport </a:t>
            </a:r>
            <a:r>
              <a:rPr lang="en-US" dirty="0" smtClean="0"/>
              <a:t>(for </a:t>
            </a:r>
            <a:r>
              <a:rPr lang="en-US" dirty="0" smtClean="0"/>
              <a:t>Categories </a:t>
            </a:r>
            <a:r>
              <a:rPr lang="en-US" dirty="0" smtClean="0"/>
              <a:t>2-5)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dirty="0" smtClean="0"/>
              <a:t>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358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ERO Events Analysis Timelines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226941"/>
              </p:ext>
            </p:extLst>
          </p:nvPr>
        </p:nvGraphicFramePr>
        <p:xfrm>
          <a:off x="457200" y="990602"/>
          <a:ext cx="8229600" cy="495299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4034"/>
                <a:gridCol w="1489166"/>
                <a:gridCol w="1724297"/>
                <a:gridCol w="1959429"/>
                <a:gridCol w="1802674"/>
              </a:tblGrid>
              <a:tr h="4502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Event Category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Event Report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Draft Lessons Learned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Event Analysis Report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Close Event Analysis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9005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1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Within 5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Within 15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10 business days (if required)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30 business days following receipt of Event Analysis Report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005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2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Within 5 business days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Within 15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15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30 business days following receipt of Event Analysis Report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005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3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Within 5 business days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Within 20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20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30 business days following receipt of Event Analysis Report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005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4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Within 5 business days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Within 60 business days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Upon Completion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60 business days following receipt of Event Analysis Report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005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5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Within 5 business days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Within 60 business days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>
                          <a:effectLst/>
                          <a:latin typeface="Arial Black" pitchFamily="34" charset="0"/>
                        </a:rPr>
                        <a:t>Upon Completion</a:t>
                      </a:r>
                      <a:endParaRPr lang="en-US" sz="1400" baseline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Arial Black" pitchFamily="34" charset="0"/>
                        </a:rPr>
                        <a:t>60 business days following receipt of Event Analysis Report</a:t>
                      </a:r>
                      <a:endParaRPr lang="en-US" sz="1400" baseline="0" dirty="0">
                        <a:effectLst/>
                        <a:latin typeface="Arial Black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dirty="0" smtClean="0"/>
              <a:t>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026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458200" cy="685800"/>
          </a:xfrm>
        </p:spPr>
        <p:txBody>
          <a:bodyPr/>
          <a:lstStyle/>
          <a:p>
            <a:r>
              <a:rPr lang="en-US" dirty="0" smtClean="0"/>
              <a:t>Appendices to the NERC Events Analysis Process 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7924800" cy="4572000"/>
          </a:xfrm>
        </p:spPr>
        <p:txBody>
          <a:bodyPr/>
          <a:lstStyle/>
          <a:p>
            <a:r>
              <a:rPr lang="en-US" dirty="0" smtClean="0"/>
              <a:t>Appendix A </a:t>
            </a:r>
            <a:r>
              <a:rPr lang="en-US" b="0" dirty="0" smtClean="0"/>
              <a:t>—</a:t>
            </a:r>
            <a:r>
              <a:rPr lang="en-US" dirty="0" smtClean="0"/>
              <a:t> </a:t>
            </a:r>
            <a:r>
              <a:rPr lang="en-US" b="0" dirty="0" smtClean="0"/>
              <a:t>Event Report Template</a:t>
            </a:r>
          </a:p>
          <a:p>
            <a:r>
              <a:rPr lang="en-US" dirty="0" smtClean="0"/>
              <a:t>Appendix B </a:t>
            </a:r>
            <a:r>
              <a:rPr lang="en-US" b="0" dirty="0" smtClean="0"/>
              <a:t>— Event Categories and Levels </a:t>
            </a:r>
            <a:r>
              <a:rPr lang="en-US" b="0" dirty="0" smtClean="0"/>
              <a:t>of Analysis</a:t>
            </a:r>
            <a:endParaRPr lang="en-US" b="0" dirty="0" smtClean="0"/>
          </a:p>
          <a:p>
            <a:r>
              <a:rPr lang="fr-FR" dirty="0" err="1" smtClean="0"/>
              <a:t>Appendix</a:t>
            </a:r>
            <a:r>
              <a:rPr lang="fr-FR" dirty="0" smtClean="0"/>
              <a:t> C </a:t>
            </a:r>
            <a:r>
              <a:rPr lang="fr-FR" b="0" dirty="0" smtClean="0"/>
              <a:t>—</a:t>
            </a:r>
            <a:r>
              <a:rPr lang="fr-FR" dirty="0" smtClean="0"/>
              <a:t> </a:t>
            </a:r>
            <a:r>
              <a:rPr lang="fr-FR" b="0" dirty="0" smtClean="0"/>
              <a:t>Event Evaluation </a:t>
            </a:r>
            <a:r>
              <a:rPr lang="fr-FR" b="0" dirty="0" err="1" smtClean="0"/>
              <a:t>Checklist</a:t>
            </a:r>
            <a:r>
              <a:rPr lang="fr-FR" b="0" dirty="0" smtClean="0"/>
              <a:t>  </a:t>
            </a:r>
          </a:p>
          <a:p>
            <a:r>
              <a:rPr lang="en-US" dirty="0" smtClean="0"/>
              <a:t>Appendix D </a:t>
            </a:r>
            <a:r>
              <a:rPr lang="en-US" b="0" dirty="0" smtClean="0"/>
              <a:t>— Lessons Learned Template</a:t>
            </a:r>
          </a:p>
          <a:p>
            <a:r>
              <a:rPr lang="en-US" dirty="0"/>
              <a:t>Appendix E </a:t>
            </a:r>
            <a:r>
              <a:rPr lang="en-US" b="0" dirty="0"/>
              <a:t>— Summary of Roles, Responsibilities, and Expectations for Event Reporting and Analysis</a:t>
            </a:r>
          </a:p>
          <a:p>
            <a:r>
              <a:rPr lang="en-US" dirty="0"/>
              <a:t>Appendix F </a:t>
            </a:r>
            <a:r>
              <a:rPr lang="en-US" b="0" dirty="0"/>
              <a:t>— Registered Entity Process Checklist</a:t>
            </a:r>
          </a:p>
          <a:p>
            <a:r>
              <a:rPr lang="fr-FR" dirty="0" err="1"/>
              <a:t>Appendix</a:t>
            </a:r>
            <a:r>
              <a:rPr lang="fr-FR" dirty="0"/>
              <a:t> G </a:t>
            </a:r>
            <a:r>
              <a:rPr lang="fr-FR" b="0" dirty="0"/>
              <a:t>— </a:t>
            </a:r>
            <a:r>
              <a:rPr lang="fr-FR" b="0" dirty="0" err="1"/>
              <a:t>Compliance</a:t>
            </a:r>
            <a:r>
              <a:rPr lang="fr-FR" b="0" dirty="0"/>
              <a:t> </a:t>
            </a:r>
            <a:r>
              <a:rPr lang="fr-FR" b="0" dirty="0" err="1"/>
              <a:t>Assessment</a:t>
            </a:r>
            <a:r>
              <a:rPr lang="fr-FR" b="0" dirty="0"/>
              <a:t> Template</a:t>
            </a:r>
            <a:endParaRPr lang="en-US" b="0" dirty="0"/>
          </a:p>
          <a:p>
            <a:pPr marL="0" indent="0">
              <a:buNone/>
            </a:pPr>
            <a:endParaRPr lang="en-US" b="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dirty="0" smtClean="0"/>
              <a:t>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627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77809" y="1066800"/>
            <a:ext cx="8177697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8949" tIns="43696" rIns="88949" bIns="43696" anchor="ctr" anchorCtr="1"/>
          <a:lstStyle/>
          <a:p>
            <a:pPr marL="337690" indent="-337690" defTabSz="899483">
              <a:spcBef>
                <a:spcPct val="0"/>
              </a:spcBef>
              <a:buClr>
                <a:schemeClr val="bg1"/>
              </a:buClr>
              <a:defRPr/>
            </a:pPr>
            <a:r>
              <a:rPr lang="en-US" sz="2800" kern="0" dirty="0" smtClean="0">
                <a:latin typeface="+mn-lt"/>
              </a:rPr>
              <a:t>Events Analysis Working Group:</a:t>
            </a:r>
            <a:endParaRPr lang="en-US" sz="2800" kern="0" dirty="0">
              <a:latin typeface="+mn-lt"/>
            </a:endParaRPr>
          </a:p>
          <a:p>
            <a:pPr marL="337690" indent="-337690" defTabSz="899483">
              <a:spcBef>
                <a:spcPct val="0"/>
              </a:spcBef>
              <a:buClr>
                <a:schemeClr val="bg1"/>
              </a:buClr>
              <a:defRPr/>
            </a:pPr>
            <a:r>
              <a:rPr lang="en-US" sz="2800" kern="0" dirty="0">
                <a:solidFill>
                  <a:srgbClr val="0064C4"/>
                </a:solidFill>
                <a:latin typeface="+mn-lt"/>
                <a:hlinkClick r:id="rId3"/>
              </a:rPr>
              <a:t>http://</a:t>
            </a:r>
            <a:r>
              <a:rPr lang="en-US" sz="2800" kern="0" dirty="0" smtClean="0">
                <a:solidFill>
                  <a:srgbClr val="0064C4"/>
                </a:solidFill>
                <a:latin typeface="+mn-lt"/>
                <a:hlinkClick r:id="rId3"/>
              </a:rPr>
              <a:t>www.nerc.com/filez/eawg.html</a:t>
            </a:r>
          </a:p>
          <a:p>
            <a:pPr marL="337690" indent="-337690" defTabSz="899483">
              <a:spcBef>
                <a:spcPct val="0"/>
              </a:spcBef>
              <a:buClr>
                <a:schemeClr val="bg1"/>
              </a:buClr>
              <a:defRPr/>
            </a:pPr>
            <a:endParaRPr lang="en-US" sz="2800" kern="0" dirty="0" smtClean="0">
              <a:solidFill>
                <a:srgbClr val="0064C4"/>
              </a:solidFill>
              <a:latin typeface="+mn-lt"/>
              <a:hlinkClick r:id="rId3"/>
            </a:endParaRPr>
          </a:p>
          <a:p>
            <a:pPr marL="337690" indent="-337690" defTabSz="899483">
              <a:spcBef>
                <a:spcPct val="0"/>
              </a:spcBef>
              <a:buClr>
                <a:schemeClr val="bg1"/>
              </a:buClr>
              <a:defRPr/>
            </a:pPr>
            <a:r>
              <a:rPr lang="en-US" sz="2800" kern="0" dirty="0" smtClean="0">
                <a:latin typeface="+mn-lt"/>
              </a:rPr>
              <a:t>Events Analysis Field Test:</a:t>
            </a:r>
            <a:endParaRPr lang="en-US" sz="2800" kern="0" dirty="0">
              <a:latin typeface="+mn-lt"/>
              <a:hlinkClick r:id="rId3"/>
            </a:endParaRPr>
          </a:p>
          <a:p>
            <a:pPr marL="337690" indent="-337690" defTabSz="899483">
              <a:buClr>
                <a:schemeClr val="bg1"/>
              </a:buClr>
              <a:defRPr/>
            </a:pPr>
            <a:r>
              <a:rPr lang="en-US" sz="2800" kern="0" dirty="0">
                <a:latin typeface="+mn-lt"/>
                <a:hlinkClick r:id="rId3"/>
              </a:rPr>
              <a:t>http://</a:t>
            </a:r>
            <a:r>
              <a:rPr lang="en-US" sz="2800" kern="0" dirty="0" smtClean="0">
                <a:latin typeface="+mn-lt"/>
                <a:hlinkClick r:id="rId3"/>
              </a:rPr>
              <a:t>www.nerc.com/page.php?cid=5|365</a:t>
            </a:r>
          </a:p>
          <a:p>
            <a:pPr marL="337690" indent="-337690" defTabSz="899483">
              <a:buClr>
                <a:schemeClr val="bg1"/>
              </a:buClr>
              <a:defRPr/>
            </a:pPr>
            <a:endParaRPr lang="en-US" sz="2800" kern="0" dirty="0" smtClean="0">
              <a:latin typeface="+mn-lt"/>
              <a:hlinkClick r:id="rId3"/>
            </a:endParaRPr>
          </a:p>
          <a:p>
            <a:pPr marL="337690" indent="-337690" defTabSz="899483">
              <a:buClr>
                <a:schemeClr val="bg1"/>
              </a:buClr>
              <a:defRPr/>
            </a:pPr>
            <a:r>
              <a:rPr lang="en-US" sz="2800" kern="0" dirty="0" smtClean="0">
                <a:latin typeface="+mn-lt"/>
              </a:rPr>
              <a:t>Lessons Learned:</a:t>
            </a:r>
            <a:endParaRPr lang="en-US" sz="2800" kern="0" dirty="0">
              <a:latin typeface="+mn-lt"/>
              <a:hlinkClick r:id="rId3"/>
            </a:endParaRPr>
          </a:p>
          <a:p>
            <a:pPr marL="337690" indent="-337690" defTabSz="899483">
              <a:buClr>
                <a:schemeClr val="bg1"/>
              </a:buClr>
              <a:defRPr/>
            </a:pPr>
            <a:r>
              <a:rPr lang="en-US" sz="2800" kern="0" dirty="0">
                <a:latin typeface="+mn-lt"/>
                <a:hlinkClick r:id="rId3"/>
              </a:rPr>
              <a:t>http://www.nerc.com/page.php?cid=1|83 </a:t>
            </a:r>
            <a:endParaRPr lang="en-US" sz="2800" kern="0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458200" cy="685800"/>
          </a:xfrm>
        </p:spPr>
        <p:txBody>
          <a:bodyPr/>
          <a:lstStyle/>
          <a:p>
            <a:r>
              <a:rPr lang="en-US" dirty="0" smtClean="0"/>
              <a:t> NERC Events Analysis Process </a:t>
            </a:r>
            <a:r>
              <a:rPr lang="en-US" dirty="0" smtClean="0"/>
              <a:t>Links 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</a:t>
            </a:r>
          </a:p>
          <a:p>
            <a:r>
              <a:rPr lang="en-US" dirty="0" smtClean="0"/>
              <a:t> November 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342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4000" dirty="0" smtClean="0">
              <a:latin typeface="+mj-lt"/>
            </a:endParaRPr>
          </a:p>
          <a:p>
            <a:pPr marL="0" indent="0" algn="ctr">
              <a:buNone/>
            </a:pPr>
            <a:endParaRPr lang="en-US" sz="4000" dirty="0">
              <a:latin typeface="+mj-lt"/>
            </a:endParaRPr>
          </a:p>
          <a:p>
            <a:pPr marL="0" indent="0" algn="ctr">
              <a:buNone/>
            </a:pPr>
            <a:r>
              <a:rPr lang="en-US" sz="4000" dirty="0" smtClean="0">
                <a:latin typeface="+mj-lt"/>
              </a:rPr>
              <a:t>Questions?</a:t>
            </a:r>
            <a:endParaRPr lang="en-US" sz="4000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ERCOT ROS </a:t>
            </a:r>
          </a:p>
          <a:p>
            <a:r>
              <a:rPr lang="en-US" smtClean="0"/>
              <a:t>November </a:t>
            </a:r>
            <a:r>
              <a:rPr lang="en-US" dirty="0" smtClean="0"/>
              <a:t>11, 2010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801059"/>
      </p:ext>
    </p:extLst>
  </p:cSld>
  <p:clrMapOvr>
    <a:masterClrMapping/>
  </p:clrMapOvr>
</p:sld>
</file>

<file path=ppt/theme/theme1.xml><?xml version="1.0" encoding="utf-8"?>
<a:theme xmlns:a="http://schemas.openxmlformats.org/drawingml/2006/main" name="Texas Reliability Entity Inc Presentation Template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Texas Reliability Entity Inc Presentation Template</Template>
  <TotalTime>1966</TotalTime>
  <Words>453</Words>
  <Application>Microsoft Office PowerPoint</Application>
  <PresentationFormat>On-screen Show (4:3)</PresentationFormat>
  <Paragraphs>100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Texas Reliability Entity Inc Presentation Template</vt:lpstr>
      <vt:lpstr>NERC Events Analysis Process </vt:lpstr>
      <vt:lpstr>Goals of Events Analysis Process</vt:lpstr>
      <vt:lpstr>Approach to Events Analysis</vt:lpstr>
      <vt:lpstr>Field Test for Events Analysis</vt:lpstr>
      <vt:lpstr>Key Components of Events Analysis Process</vt:lpstr>
      <vt:lpstr>ERO Events Analysis Timelines</vt:lpstr>
      <vt:lpstr>Appendices to the NERC Events Analysis Process </vt:lpstr>
      <vt:lpstr> NERC Events Analysis Process Links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Jeff Whitmer</dc:creator>
  <cp:lastModifiedBy>Sarah Hensley</cp:lastModifiedBy>
  <cp:revision>45</cp:revision>
  <cp:lastPrinted>2010-11-05T15:19:37Z</cp:lastPrinted>
  <dcterms:created xsi:type="dcterms:W3CDTF">2010-08-30T13:07:15Z</dcterms:created>
  <dcterms:modified xsi:type="dcterms:W3CDTF">2010-11-08T15:43:23Z</dcterms:modified>
</cp:coreProperties>
</file>